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61" r:id="rId2"/>
    <p:sldId id="264" r:id="rId3"/>
    <p:sldId id="272" r:id="rId4"/>
    <p:sldId id="271" r:id="rId5"/>
    <p:sldId id="268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A2B1"/>
    <a:srgbClr val="54B18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3595" autoAdjust="0"/>
  </p:normalViewPr>
  <p:slideViewPr>
    <p:cSldViewPr>
      <p:cViewPr varScale="1">
        <p:scale>
          <a:sx n="58" d="100"/>
          <a:sy n="58" d="100"/>
        </p:scale>
        <p:origin x="-1386" y="-90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es-ES" sz="2000" dirty="0" smtClean="0"/>
            <a:t>¿QUÉ VOY A ESTUDIAR?</a:t>
          </a:r>
          <a:endParaRPr lang="es-ES" sz="2000" dirty="0"/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es-ES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es-ES" sz="2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es-ES" sz="2000" dirty="0" smtClean="0"/>
            <a:t>¿DÓNDE?</a:t>
          </a:r>
        </a:p>
        <a:p>
          <a:endParaRPr lang="es-ES" sz="2000" dirty="0"/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es-ES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es-ES" sz="2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es-ES" sz="2000" dirty="0" smtClean="0"/>
            <a:t>¿CÓMO ACCEDO?</a:t>
          </a:r>
        </a:p>
        <a:p>
          <a:endParaRPr lang="es-ES" sz="2000" dirty="0"/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es-ES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es-ES" sz="2400"/>
        </a:p>
      </dgm:t>
    </dgm:pt>
    <dgm:pt modelId="{1982B446-3706-4711-A6F1-3DC4DFE59A3A}">
      <dgm:prSet phldrT="[Text]" custT="1"/>
      <dgm:spPr/>
      <dgm:t>
        <a:bodyPr/>
        <a:lstStyle/>
        <a:p>
          <a:r>
            <a:rPr lang="es-ES" sz="1600" dirty="0" smtClean="0"/>
            <a:t>SALIDAS</a:t>
          </a:r>
        </a:p>
        <a:p>
          <a:r>
            <a:rPr lang="es-ES" sz="1600" dirty="0" smtClean="0"/>
            <a:t>PROFESIONALES</a:t>
          </a:r>
        </a:p>
        <a:p>
          <a:endParaRPr lang="es-ES" sz="2000" dirty="0"/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es-ES"/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es-ES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/>
      <dgm:spPr/>
    </dgm:pt>
    <dgm:pt modelId="{4566E19C-2577-409E-A34A-BB8B091D39D1}" type="pres">
      <dgm:prSet presAssocID="{455C831A-CCF5-4391-A2BE-9DF065D37587}" presName="arrowDiagram4" presStyleCnt="0"/>
      <dgm:spPr/>
    </dgm:pt>
    <dgm:pt modelId="{A94E7C76-C16F-47F1-B4F1-C2CF2270A7E9}" type="pres">
      <dgm:prSet presAssocID="{1E3A074B-8EC3-4AC7-ADB8-C53A583CA2D1}" presName="bullet4a" presStyleLbl="node1" presStyleIdx="0" presStyleCnt="4" custLinFactX="129" custLinFactNeighborX="100000" custLinFactNeighborY="9679"/>
      <dgm:spPr/>
    </dgm:pt>
    <dgm:pt modelId="{48F9B62B-8095-40B1-882D-7B164B0C8B69}" type="pres">
      <dgm:prSet presAssocID="{1E3A074B-8EC3-4AC7-ADB8-C53A583CA2D1}" presName="textBox4a" presStyleLbl="revTx" presStyleIdx="0" presStyleCnt="4" custScaleX="120677" custLinFactNeighborX="14676" custLinFactNeighborY="297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FC4447-43F4-414D-A014-8F5BDE3BC5FF}" type="pres">
      <dgm:prSet presAssocID="{C7CCB8C4-BA8F-435B-96D2-651E5BBEE204}" presName="bullet4b" presStyleLbl="node1" presStyleIdx="1" presStyleCnt="4" custLinFactNeighborX="-8158" custLinFactNeighborY="50683"/>
      <dgm:spPr/>
    </dgm:pt>
    <dgm:pt modelId="{389CF004-91C6-4868-93F7-537D5C97980B}" type="pres">
      <dgm:prSet presAssocID="{C7CCB8C4-BA8F-435B-96D2-651E5BBEE204}" presName="textBox4b" presStyleLbl="revTx" presStyleIdx="1" presStyleCnt="4" custScaleY="81565" custLinFactNeighborX="-9999" custLinFactNeighborY="180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49C94D-D2A4-4464-8383-D3C12F8B2538}" type="pres">
      <dgm:prSet presAssocID="{A75DE5EA-0E88-4A1C-B1EA-B4EE477D7AA1}" presName="bullet4c" presStyleLbl="node1" presStyleIdx="2" presStyleCnt="4" custLinFactNeighborX="-59466" custLinFactNeighborY="50213"/>
      <dgm:spPr/>
    </dgm:pt>
    <dgm:pt modelId="{5E71A06C-9747-4CAE-BA21-E9C2A4D6678D}" type="pres">
      <dgm:prSet presAssocID="{A75DE5EA-0E88-4A1C-B1EA-B4EE477D7AA1}" presName="textBox4c" presStyleLbl="revTx" presStyleIdx="2" presStyleCnt="4" custScaleY="60921" custLinFactNeighborX="-27627" custLinFactNeighborY="41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227355-A6E4-4C01-AB6A-08B68C0ABB91}" type="pres">
      <dgm:prSet presAssocID="{1982B446-3706-4711-A6F1-3DC4DFE59A3A}" presName="bullet4d" presStyleLbl="node1" presStyleIdx="3" presStyleCnt="4" custLinFactNeighborX="-57095" custLinFactNeighborY="36725"/>
      <dgm:spPr/>
    </dgm:pt>
    <dgm:pt modelId="{DB2CD8C7-A5B3-49A1-81CC-0EEDDDF3DB4E}" type="pres">
      <dgm:prSet presAssocID="{1982B446-3706-4711-A6F1-3DC4DFE59A3A}" presName="textBox4d" presStyleLbl="revTx" presStyleIdx="3" presStyleCnt="4" custScaleY="64549" custLinFactNeighborX="-31716" custLinFactNeighborY="37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ECB7E7-30E3-4A3C-AAF0-553A3160CF23}" type="presOf" srcId="{455C831A-CCF5-4391-A2BE-9DF065D37587}" destId="{E220828C-C958-4FCF-B52F-02D7F5D17607}" srcOrd="0" destOrd="0" presId="urn:microsoft.com/office/officeart/2005/8/layout/arrow2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FC06516A-52A5-4D36-B302-CBA7ED53FA18}" type="presOf" srcId="{C7CCB8C4-BA8F-435B-96D2-651E5BBEE204}" destId="{389CF004-91C6-4868-93F7-537D5C97980B}" srcOrd="0" destOrd="0" presId="urn:microsoft.com/office/officeart/2005/8/layout/arrow2"/>
    <dgm:cxn modelId="{FF43409D-6490-4DAC-9843-57BD11235D92}" type="presOf" srcId="{1E3A074B-8EC3-4AC7-ADB8-C53A583CA2D1}" destId="{48F9B62B-8095-40B1-882D-7B164B0C8B69}" srcOrd="0" destOrd="0" presId="urn:microsoft.com/office/officeart/2005/8/layout/arrow2"/>
    <dgm:cxn modelId="{3C905DEF-E67D-4C40-B05D-4060669E3B98}" type="presOf" srcId="{A75DE5EA-0E88-4A1C-B1EA-B4EE477D7AA1}" destId="{5E71A06C-9747-4CAE-BA21-E9C2A4D6678D}" srcOrd="0" destOrd="0" presId="urn:microsoft.com/office/officeart/2005/8/layout/arrow2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FE1744AC-C004-4578-94B6-93CA8D33C9E8}" type="presOf" srcId="{1982B446-3706-4711-A6F1-3DC4DFE59A3A}" destId="{DB2CD8C7-A5B3-49A1-81CC-0EEDDDF3DB4E}" srcOrd="0" destOrd="0" presId="urn:microsoft.com/office/officeart/2005/8/layout/arrow2"/>
    <dgm:cxn modelId="{7DD07C3D-EA79-49EE-93EE-865A49AB8425}" srcId="{455C831A-CCF5-4391-A2BE-9DF065D37587}" destId="{1982B446-3706-4711-A6F1-3DC4DFE59A3A}" srcOrd="3" destOrd="0" parTransId="{33D0F32B-ABD3-423A-818A-28D89377B172}" sibTransId="{6C0374E5-7FC4-4DEF-BC17-94C58A35DE3F}"/>
    <dgm:cxn modelId="{CDB3CFA4-6064-4BD5-9F4C-2C85AFCC5E37}" type="presParOf" srcId="{E220828C-C958-4FCF-B52F-02D7F5D17607}" destId="{82ED47FD-CD8E-4EC8-A7E3-BF3AC4BC5C1A}" srcOrd="0" destOrd="0" presId="urn:microsoft.com/office/officeart/2005/8/layout/arrow2"/>
    <dgm:cxn modelId="{019C372E-51B0-4A64-8D12-B92827204091}" type="presParOf" srcId="{E220828C-C958-4FCF-B52F-02D7F5D17607}" destId="{4566E19C-2577-409E-A34A-BB8B091D39D1}" srcOrd="1" destOrd="0" presId="urn:microsoft.com/office/officeart/2005/8/layout/arrow2"/>
    <dgm:cxn modelId="{F63AFE94-9D44-4F29-B597-D95FB9299962}" type="presParOf" srcId="{4566E19C-2577-409E-A34A-BB8B091D39D1}" destId="{A94E7C76-C16F-47F1-B4F1-C2CF2270A7E9}" srcOrd="0" destOrd="0" presId="urn:microsoft.com/office/officeart/2005/8/layout/arrow2"/>
    <dgm:cxn modelId="{BA13245D-CFE8-45D3-9491-2DAB17EF0D6E}" type="presParOf" srcId="{4566E19C-2577-409E-A34A-BB8B091D39D1}" destId="{48F9B62B-8095-40B1-882D-7B164B0C8B69}" srcOrd="1" destOrd="0" presId="urn:microsoft.com/office/officeart/2005/8/layout/arrow2"/>
    <dgm:cxn modelId="{DB1146F8-D39D-414A-9CF9-6A190489E3D5}" type="presParOf" srcId="{4566E19C-2577-409E-A34A-BB8B091D39D1}" destId="{0CFC4447-43F4-414D-A014-8F5BDE3BC5FF}" srcOrd="2" destOrd="0" presId="urn:microsoft.com/office/officeart/2005/8/layout/arrow2"/>
    <dgm:cxn modelId="{4EAE93DF-D1D8-439F-A7A4-04F4ADC77F35}" type="presParOf" srcId="{4566E19C-2577-409E-A34A-BB8B091D39D1}" destId="{389CF004-91C6-4868-93F7-537D5C97980B}" srcOrd="3" destOrd="0" presId="urn:microsoft.com/office/officeart/2005/8/layout/arrow2"/>
    <dgm:cxn modelId="{DF36619F-1E30-48CA-99BE-7AE13179E737}" type="presParOf" srcId="{4566E19C-2577-409E-A34A-BB8B091D39D1}" destId="{8D49C94D-D2A4-4464-8383-D3C12F8B2538}" srcOrd="4" destOrd="0" presId="urn:microsoft.com/office/officeart/2005/8/layout/arrow2"/>
    <dgm:cxn modelId="{2273E46E-B1C6-4185-AEA7-543C97CE2939}" type="presParOf" srcId="{4566E19C-2577-409E-A34A-BB8B091D39D1}" destId="{5E71A06C-9747-4CAE-BA21-E9C2A4D6678D}" srcOrd="5" destOrd="0" presId="urn:microsoft.com/office/officeart/2005/8/layout/arrow2"/>
    <dgm:cxn modelId="{D524FB1C-816C-4B96-A0A1-480BF199AA9B}" type="presParOf" srcId="{4566E19C-2577-409E-A34A-BB8B091D39D1}" destId="{A9227355-A6E4-4C01-AB6A-08B68C0ABB91}" srcOrd="6" destOrd="0" presId="urn:microsoft.com/office/officeart/2005/8/layout/arrow2"/>
    <dgm:cxn modelId="{FD2DA74F-B5FE-44FB-8CF1-2D7D93C839E9}" type="presParOf" srcId="{4566E19C-2577-409E-A34A-BB8B091D39D1}" destId="{DB2CD8C7-A5B3-49A1-81CC-0EEDDDF3DB4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D47FD-CD8E-4EC8-A7E3-BF3AC4BC5C1A}">
      <dsp:nvSpPr>
        <dsp:cNvPr id="0" name=""/>
        <dsp:cNvSpPr/>
      </dsp:nvSpPr>
      <dsp:spPr>
        <a:xfrm>
          <a:off x="650026" y="358817"/>
          <a:ext cx="8952255" cy="55465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E7C76-C16F-47F1-B4F1-C2CF2270A7E9}">
      <dsp:nvSpPr>
        <dsp:cNvPr id="0" name=""/>
        <dsp:cNvSpPr/>
      </dsp:nvSpPr>
      <dsp:spPr>
        <a:xfrm>
          <a:off x="1222380" y="4725454"/>
          <a:ext cx="237236" cy="2372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9B62B-8095-40B1-882D-7B164B0C8B69}">
      <dsp:nvSpPr>
        <dsp:cNvPr id="0" name=""/>
        <dsp:cNvSpPr/>
      </dsp:nvSpPr>
      <dsp:spPr>
        <a:xfrm>
          <a:off x="1179961" y="5179927"/>
          <a:ext cx="2128498" cy="1534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0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¿QUÉ VOY A ESTUDIAR?</a:t>
          </a:r>
          <a:endParaRPr lang="es-ES" sz="2000" kern="1200" dirty="0"/>
        </a:p>
      </dsp:txBody>
      <dsp:txXfrm>
        <a:off x="1179961" y="5179927"/>
        <a:ext cx="2128498" cy="1534298"/>
      </dsp:txXfrm>
    </dsp:sp>
    <dsp:sp modelId="{0CFC4447-43F4-414D-A014-8F5BDE3BC5FF}">
      <dsp:nvSpPr>
        <dsp:cNvPr id="0" name=""/>
        <dsp:cNvSpPr/>
      </dsp:nvSpPr>
      <dsp:spPr>
        <a:xfrm>
          <a:off x="2627304" y="3412116"/>
          <a:ext cx="412584" cy="412584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CF004-91C6-4868-93F7-537D5C97980B}">
      <dsp:nvSpPr>
        <dsp:cNvPr id="0" name=""/>
        <dsp:cNvSpPr/>
      </dsp:nvSpPr>
      <dsp:spPr>
        <a:xfrm>
          <a:off x="2650669" y="4213925"/>
          <a:ext cx="2166067" cy="240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¿DÓNDE?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2650669" y="4213925"/>
        <a:ext cx="2166067" cy="2402994"/>
      </dsp:txXfrm>
    </dsp:sp>
    <dsp:sp modelId="{8D49C94D-D2A4-4464-8383-D3C12F8B2538}">
      <dsp:nvSpPr>
        <dsp:cNvPr id="0" name=""/>
        <dsp:cNvSpPr/>
      </dsp:nvSpPr>
      <dsp:spPr>
        <a:xfrm>
          <a:off x="4476158" y="2372555"/>
          <a:ext cx="546674" cy="546674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1A06C-9747-4CAE-BA21-E9C2A4D6678D}">
      <dsp:nvSpPr>
        <dsp:cNvPr id="0" name=""/>
        <dsp:cNvSpPr/>
      </dsp:nvSpPr>
      <dsp:spPr>
        <a:xfrm>
          <a:off x="4476161" y="3314029"/>
          <a:ext cx="2166067" cy="2427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67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¿CÓMO ACCEDO?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4476161" y="3314029"/>
        <a:ext cx="2166067" cy="2427103"/>
      </dsp:txXfrm>
    </dsp:sp>
    <dsp:sp modelId="{A9227355-A6E4-4C01-AB6A-08B68C0ABB91}">
      <dsp:nvSpPr>
        <dsp:cNvPr id="0" name=""/>
        <dsp:cNvSpPr/>
      </dsp:nvSpPr>
      <dsp:spPr>
        <a:xfrm>
          <a:off x="6714217" y="1635956"/>
          <a:ext cx="732337" cy="732337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CD8C7-A5B3-49A1-81CC-0EEDDDF3DB4E}">
      <dsp:nvSpPr>
        <dsp:cNvPr id="0" name=""/>
        <dsp:cNvSpPr/>
      </dsp:nvSpPr>
      <dsp:spPr>
        <a:xfrm>
          <a:off x="6811524" y="2724620"/>
          <a:ext cx="2166067" cy="298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5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SALIDAS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PROFESIONALES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6811524" y="2724620"/>
        <a:ext cx="2166067" cy="2983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724506C0-3FFE-45A5-803D-9F4FC5464A70}" type="datetimeFigureOut">
              <a:rPr lang="es-ES"/>
              <a:pPr/>
              <a:t>11/05/2016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F8646707-6BBD-41A9-B4DF-0C76A73A2D2A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64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¿Sobre qué es el proyecto</a:t>
            </a:r>
            <a:r>
              <a:rPr lang="es-ES" baseline="0" dirty="0" smtClean="0"/>
              <a:t> ?</a:t>
            </a:r>
          </a:p>
          <a:p>
            <a:r>
              <a:rPr lang="es-ES" dirty="0" smtClean="0"/>
              <a:t>Defina</a:t>
            </a:r>
            <a:r>
              <a:rPr lang="es-ES" baseline="0" dirty="0" smtClean="0"/>
              <a:t> el objetivo del proyecto</a:t>
            </a:r>
          </a:p>
          <a:p>
            <a:pPr lvl="1"/>
            <a:r>
              <a:rPr lang="es-ES" dirty="0" smtClean="0"/>
              <a:t>¿Es similar a otros proyectos anteriores o es nuevo?</a:t>
            </a:r>
          </a:p>
          <a:p>
            <a:r>
              <a:rPr lang="es-ES" baseline="0" dirty="0" smtClean="0"/>
              <a:t>Defina el ámbito del proyecto</a:t>
            </a:r>
          </a:p>
          <a:p>
            <a:pPr lvl="1"/>
            <a:r>
              <a:rPr lang="es-ES" baseline="0" dirty="0" smtClean="0"/>
              <a:t>¿Es un proyecto independiente o está relacionado con otros proyectos?</a:t>
            </a:r>
          </a:p>
          <a:p>
            <a:pPr lvl="0"/>
            <a:endParaRPr lang="es-ES" baseline="0" dirty="0" smtClean="0"/>
          </a:p>
          <a:p>
            <a:pPr lvl="0"/>
            <a:r>
              <a:rPr lang="es-ES" baseline="0" dirty="0" smtClean="0"/>
              <a:t>* Tenga en cuenta que no se necesita esta diapositiva para las reuniones semanales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 smtClean="0"/>
              <a:t>¿Cuáles son las dependencias</a:t>
            </a:r>
            <a:r>
              <a:rPr lang="es-ES" baseline="0" dirty="0" smtClean="0"/>
              <a:t> que afectan a la escala de tiempo, costo y resultado de este </a:t>
            </a:r>
            <a:r>
              <a:rPr lang="es-ES" baseline="0" smtClean="0"/>
              <a:t>proyecto?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 smtClean="0"/>
              <a:t>¿Cuáles son las dependencias</a:t>
            </a:r>
            <a:r>
              <a:rPr lang="es-ES" baseline="0" dirty="0" smtClean="0"/>
              <a:t> que afectan a la escala de tiempo, costo y resultado de este </a:t>
            </a:r>
            <a:r>
              <a:rPr lang="es-ES" baseline="0" smtClean="0"/>
              <a:t>proyecto?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 smtClean="0"/>
              <a:t>¿Cuáles son las dependencias</a:t>
            </a:r>
            <a:r>
              <a:rPr lang="es-ES" baseline="0" dirty="0" smtClean="0"/>
              <a:t> que afectan a la escala de tiempo, costo y resultado de este </a:t>
            </a:r>
            <a:r>
              <a:rPr lang="es-ES" baseline="0" smtClean="0"/>
              <a:t>proyecto?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 smtClean="0"/>
              <a:t>¿Cuáles son las dependencias</a:t>
            </a:r>
            <a:r>
              <a:rPr lang="es-ES" baseline="0" dirty="0" smtClean="0"/>
              <a:t> que afectan a la escala de tiempo, costo y resultado de este </a:t>
            </a:r>
            <a:r>
              <a:rPr lang="es-ES" baseline="0" smtClean="0"/>
              <a:t>proyecto?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Las siguientes diapositivas</a:t>
            </a:r>
            <a:r>
              <a:rPr lang="es-ES" baseline="0" dirty="0" smtClean="0"/>
              <a:t> muestran distintos ejemplos de escalas de tiempo con elementos gráficos SmartArt.</a:t>
            </a:r>
            <a:endParaRPr lang="es-ES" dirty="0" smtClean="0"/>
          </a:p>
          <a:p>
            <a:r>
              <a:rPr lang="es-ES" dirty="0" smtClean="0"/>
              <a:t>Incluya una escala de tiempo del proyecto, donde se indiquen claramente los hitos y</a:t>
            </a:r>
            <a:r>
              <a:rPr lang="es-ES" baseline="0" dirty="0" smtClean="0"/>
              <a:t> fechas importantes, </a:t>
            </a:r>
            <a:r>
              <a:rPr lang="es-ES" dirty="0" smtClean="0"/>
              <a:t>y resalte dónde se encuentra el proyecto en este momento.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 smtClean="0"/>
              <a:t>¿Cuáles son las dependencias</a:t>
            </a:r>
            <a:r>
              <a:rPr lang="es-ES" baseline="0" dirty="0" smtClean="0"/>
              <a:t> que afectan a la escala de tiempo, costo y resultado de este </a:t>
            </a:r>
            <a:r>
              <a:rPr lang="es-ES" baseline="0" smtClean="0"/>
              <a:t>proyecto?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 smtClean="0"/>
              <a:t>¿Cuáles son las dependencias</a:t>
            </a:r>
            <a:r>
              <a:rPr lang="es-ES" baseline="0" dirty="0" smtClean="0"/>
              <a:t> que afectan a la escala de tiempo, costo y resultado de este </a:t>
            </a:r>
            <a:r>
              <a:rPr lang="es-ES" baseline="0" smtClean="0"/>
              <a:t>proyecto?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 smtClean="0"/>
              <a:t>¿Cuáles son las dependencias</a:t>
            </a:r>
            <a:r>
              <a:rPr lang="es-ES" baseline="0" dirty="0" smtClean="0"/>
              <a:t> que afectan a la escala de tiempo, costo y resultado de este </a:t>
            </a:r>
            <a:r>
              <a:rPr lang="es-ES" baseline="0" smtClean="0"/>
              <a:t>proyecto?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 smtClean="0"/>
              <a:t>¿Cuáles son las dependencias</a:t>
            </a:r>
            <a:r>
              <a:rPr lang="es-ES" baseline="0" dirty="0" smtClean="0"/>
              <a:t> que afectan a la escala de tiempo, costo y resultado de este </a:t>
            </a:r>
            <a:r>
              <a:rPr lang="es-ES" baseline="0" smtClean="0"/>
              <a:t>proyecto?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 smtClean="0"/>
              <a:t>¿Cuáles son las dependencias</a:t>
            </a:r>
            <a:r>
              <a:rPr lang="es-ES" baseline="0" dirty="0" smtClean="0"/>
              <a:t> que afectan a la escala de tiempo, costo y resultado de este </a:t>
            </a:r>
            <a:r>
              <a:rPr lang="es-ES" baseline="0" smtClean="0"/>
              <a:t>proyecto?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 smtClean="0"/>
              <a:t>¿Cuáles son las dependencias</a:t>
            </a:r>
            <a:r>
              <a:rPr lang="es-ES" baseline="0" dirty="0" smtClean="0"/>
              <a:t> que afectan a la escala de tiempo, costo y resultado de este </a:t>
            </a:r>
            <a:r>
              <a:rPr lang="es-ES" baseline="0" smtClean="0"/>
              <a:t>proyecto?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es-ES">
                <a:latin typeface="Georgia" pitchFamily="18" charset="0"/>
              </a:defRPr>
            </a:lvl1pPr>
          </a:lstStyle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s-ES"/>
              <a:t>Haga clic para editar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11/05/2016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11/05/2016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11/05/2016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es-ES" sz="3600" b="0" cap="none">
                <a:latin typeface="Georgia" pitchFamily="18" charset="0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es-ES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11/05/2016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es-ES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es-ES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es-ES" sz="1800">
                <a:latin typeface="Georgia" pitchFamily="18" charset="0"/>
              </a:defRPr>
            </a:lvl2pPr>
            <a:lvl3pPr eaLnBrk="1" latinLnBrk="0" hangingPunct="1">
              <a:defRPr kumimoji="0" lang="es-ES" sz="2000">
                <a:latin typeface="Georgia" pitchFamily="18" charset="0"/>
              </a:defRPr>
            </a:lvl3pPr>
            <a:lvl4pPr eaLnBrk="1" latinLnBrk="0" hangingPunct="1">
              <a:defRPr kumimoji="0" lang="es-ES" sz="2000">
                <a:latin typeface="Georgia" pitchFamily="18" charset="0"/>
              </a:defRPr>
            </a:lvl4pPr>
            <a:lvl5pPr eaLnBrk="1" latinLnBrk="0" hangingPunct="1">
              <a:defRPr kumimoji="0" lang="es-ES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11/05/2016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11/05/2016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es-ES"/>
            </a:lvl1pPr>
          </a:lstStyle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es-ES" sz="20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es-ES" sz="2000"/>
            </a:lvl1pPr>
            <a:lvl2pPr eaLnBrk="1" latinLnBrk="0" hangingPunct="1">
              <a:defRPr kumimoji="0" lang="es-ES" sz="1800"/>
            </a:lvl2pPr>
            <a:lvl3pPr eaLnBrk="1" latinLnBrk="0" hangingPunct="1">
              <a:defRPr kumimoji="0" lang="es-ES" sz="1600"/>
            </a:lvl3pPr>
            <a:lvl4pPr eaLnBrk="1" latinLnBrk="0" hangingPunct="1">
              <a:defRPr kumimoji="0" lang="es-ES" sz="1400"/>
            </a:lvl4pPr>
            <a:lvl5pPr eaLnBrk="1" latinLnBrk="0" hangingPunct="1">
              <a:defRPr kumimoji="0" lang="es-ES" sz="14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es-ES" sz="20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es-ES" sz="2000"/>
            </a:lvl1pPr>
            <a:lvl2pPr eaLnBrk="1" latinLnBrk="0" hangingPunct="1">
              <a:defRPr kumimoji="0" lang="es-ES" sz="1800"/>
            </a:lvl2pPr>
            <a:lvl3pPr eaLnBrk="1" latinLnBrk="0" hangingPunct="1">
              <a:defRPr kumimoji="0" lang="es-ES" sz="1600"/>
            </a:lvl3pPr>
            <a:lvl4pPr eaLnBrk="1" latinLnBrk="0" hangingPunct="1">
              <a:defRPr kumimoji="0" lang="es-ES" sz="1400"/>
            </a:lvl4pPr>
            <a:lvl5pPr eaLnBrk="1" latinLnBrk="0" hangingPunct="1">
              <a:defRPr kumimoji="0" lang="es-ES" sz="14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11/05/2016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es-ES" sz="2800"/>
            </a:lvl1pPr>
          </a:lstStyle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11/05/2016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11/05/2016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11/05/2016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11/05/2016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_tradnl" smtClean="0"/>
              <a:t>Clic para editar título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kumimoji="0" lang="es-ES"/>
              <a:pPr/>
              <a:t>11/05/2016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kumimoji="0"/>
              <a:pPr/>
              <a:t>‹Nº›</a:t>
            </a:fld>
            <a:endParaRPr kumimoji="0"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es-ES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153400" cy="914400"/>
          </a:xfrm>
        </p:spPr>
        <p:txBody>
          <a:bodyPr>
            <a:noAutofit/>
          </a:bodyPr>
          <a:lstStyle/>
          <a:p>
            <a:pPr algn="ctr"/>
            <a:r>
              <a:rPr lang="es-ES" dirty="0" smtClean="0">
                <a:latin typeface="Capitals"/>
                <a:cs typeface="Capitals"/>
              </a:rPr>
              <a:t>CICLO FORMATIVO DE GRADO MEDIO</a:t>
            </a:r>
            <a:br>
              <a:rPr lang="es-ES" dirty="0" smtClean="0">
                <a:latin typeface="Capitals"/>
                <a:cs typeface="Capitals"/>
              </a:rPr>
            </a:br>
            <a:r>
              <a:rPr lang="es-ES" dirty="0" smtClean="0">
                <a:latin typeface="Capitals"/>
                <a:cs typeface="Capitals"/>
              </a:rPr>
              <a:t>SOLDADURA Y CALDERERÍA</a:t>
            </a:r>
            <a:endParaRPr lang="es-ES" dirty="0">
              <a:latin typeface="Capitals"/>
              <a:cs typeface="Capital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09800"/>
            <a:ext cx="8813306" cy="441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4600" y="1066800"/>
            <a:ext cx="4267200" cy="914400"/>
          </a:xfrm>
        </p:spPr>
        <p:txBody>
          <a:bodyPr/>
          <a:lstStyle/>
          <a:p>
            <a:pPr algn="ctr"/>
            <a:r>
              <a:rPr lang="es-ES" dirty="0" smtClean="0"/>
              <a:t>MÓDULOS DEL CICLO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4400" y="1752600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es-E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ºCURSO</a:t>
            </a:r>
            <a:endParaRPr lang="es-E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981200" y="2590800"/>
            <a:ext cx="5442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SOLDADURA EN ATMÓSFERA PROTEGIDA</a:t>
            </a:r>
          </a:p>
          <a:p>
            <a:r>
              <a:rPr lang="es-ES" b="1" dirty="0" smtClean="0"/>
              <a:t> (9 HORAS SEMANALES)</a:t>
            </a:r>
          </a:p>
        </p:txBody>
      </p:sp>
      <p:pic>
        <p:nvPicPr>
          <p:cNvPr id="5" name="Imagen 4" descr="T.I.G. 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505200"/>
            <a:ext cx="3892550" cy="2915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6104690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4600" y="1066800"/>
            <a:ext cx="4267200" cy="914400"/>
          </a:xfrm>
        </p:spPr>
        <p:txBody>
          <a:bodyPr/>
          <a:lstStyle/>
          <a:p>
            <a:pPr algn="ctr"/>
            <a:r>
              <a:rPr lang="es-ES" dirty="0" smtClean="0"/>
              <a:t>MÓDULOS DEL CICLO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4400" y="1752600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es-E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ºCURSO</a:t>
            </a:r>
            <a:endParaRPr lang="es-E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981200" y="2590800"/>
            <a:ext cx="3409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METROLOGÍA Y ENSAYOS</a:t>
            </a:r>
          </a:p>
          <a:p>
            <a:r>
              <a:rPr lang="es-ES" b="1" dirty="0" smtClean="0"/>
              <a:t> (6 HORAS SEMANALES)</a:t>
            </a:r>
          </a:p>
        </p:txBody>
      </p:sp>
      <p:pic>
        <p:nvPicPr>
          <p:cNvPr id="6" name="5 Marcador de contenido" descr="METROLOGIA 01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981200" y="3429000"/>
            <a:ext cx="2095606" cy="24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4 Marcador de contenido" descr="ENSAYO 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3429000"/>
            <a:ext cx="2028851" cy="2458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0113073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4600" y="1066800"/>
            <a:ext cx="4267200" cy="914400"/>
          </a:xfrm>
        </p:spPr>
        <p:txBody>
          <a:bodyPr/>
          <a:lstStyle/>
          <a:p>
            <a:pPr algn="ctr"/>
            <a:r>
              <a:rPr lang="es-ES" dirty="0" smtClean="0"/>
              <a:t>MÓDULOS DEL CICLO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4400" y="1752600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es-E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ºCURSO</a:t>
            </a:r>
            <a:endParaRPr lang="es-E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981200" y="2590800"/>
            <a:ext cx="3259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MONTAJE</a:t>
            </a:r>
          </a:p>
          <a:p>
            <a:r>
              <a:rPr lang="es-ES" b="1" dirty="0" smtClean="0"/>
              <a:t> (6 HORAS SEMANALES)</a:t>
            </a:r>
          </a:p>
        </p:txBody>
      </p:sp>
      <p:pic>
        <p:nvPicPr>
          <p:cNvPr id="9" name="4 Marcador de contenido" descr="20150525_135349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838200" y="3429000"/>
            <a:ext cx="3526224" cy="2622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5 Marcador de contenido" descr="20150525_1354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3429000"/>
            <a:ext cx="3505200" cy="2606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0029908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4600" y="1066800"/>
            <a:ext cx="4267200" cy="914400"/>
          </a:xfrm>
        </p:spPr>
        <p:txBody>
          <a:bodyPr/>
          <a:lstStyle/>
          <a:p>
            <a:pPr algn="ctr"/>
            <a:r>
              <a:rPr lang="es-ES" dirty="0" smtClean="0"/>
              <a:t>MÓDULOS DEL CICLO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4400" y="1752600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es-E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ºCURSO</a:t>
            </a:r>
            <a:endParaRPr lang="es-E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981200" y="2590800"/>
            <a:ext cx="6136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HORAS DE LIBRE CONFIGURACIÓN – AUTOCAD</a:t>
            </a:r>
          </a:p>
          <a:p>
            <a:r>
              <a:rPr lang="es-ES" b="1" dirty="0" smtClean="0"/>
              <a:t> (3 HORAS SEMANALES)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505200"/>
            <a:ext cx="4724400" cy="2657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4026369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4600" y="1066800"/>
            <a:ext cx="4267200" cy="914400"/>
          </a:xfrm>
        </p:spPr>
        <p:txBody>
          <a:bodyPr/>
          <a:lstStyle/>
          <a:p>
            <a:pPr algn="ctr"/>
            <a:r>
              <a:rPr lang="es-ES" dirty="0" smtClean="0"/>
              <a:t>MÓDULOS DEL CICLO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4400" y="1752600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es-E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ºCURSO</a:t>
            </a:r>
            <a:endParaRPr lang="es-E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981200" y="2590800"/>
            <a:ext cx="5430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EMPRESA E INICIATIVA EMPRENDEDORA </a:t>
            </a:r>
          </a:p>
          <a:p>
            <a:r>
              <a:rPr lang="es-ES" b="1" dirty="0" smtClean="0"/>
              <a:t> (4 HORAS SEMANALES)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352800"/>
            <a:ext cx="32893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505251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5410200" cy="914400"/>
          </a:xfrm>
        </p:spPr>
        <p:txBody>
          <a:bodyPr/>
          <a:lstStyle/>
          <a:p>
            <a:r>
              <a:rPr lang="es-ES" dirty="0" smtClean="0"/>
              <a:t>¿DÓNDE VOY A ESTUDIAR?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24000"/>
            <a:ext cx="7756849" cy="47776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676400"/>
            <a:ext cx="7315200" cy="4419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2133600"/>
            <a:ext cx="5943600" cy="37315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29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5105400" cy="914400"/>
          </a:xfrm>
        </p:spPr>
        <p:txBody>
          <a:bodyPr/>
          <a:lstStyle/>
          <a:p>
            <a:r>
              <a:rPr lang="es-ES" dirty="0" smtClean="0"/>
              <a:t>IES CASTILLO DE LUNA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76250"/>
            <a:ext cx="7467600" cy="4196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52600"/>
            <a:ext cx="70866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 descr="20160408_104652_resize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7082645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 descr="20160408_095247_resize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2362200" cy="4199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 descr="20160408_095119_resized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133600"/>
            <a:ext cx="2362200" cy="4199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 descr="20160408_094128_resized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133599"/>
            <a:ext cx="2362200" cy="4199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609600"/>
            <a:ext cx="2071406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8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33400"/>
          </a:xfrm>
        </p:spPr>
        <p:txBody>
          <a:bodyPr/>
          <a:lstStyle/>
          <a:p>
            <a:pPr algn="ctr"/>
            <a:r>
              <a:rPr lang="es-ES" dirty="0" smtClean="0"/>
              <a:t>¿CÓMO ACCEDO?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39624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>
            <a:off x="4191000" y="1676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/>
              <a:t>F.P. BÁSICA.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191000" y="2133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/>
              <a:t>ESO.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191000" y="2590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/>
              <a:t>CICLO FORMATIVO GRADO MEDIO.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191000" y="304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/>
              <a:t>BACHILLERATO.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4648200" y="3810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 PRUEBA DE ACCESO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4056748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SALIDAS PROFESIONALES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76400"/>
            <a:ext cx="5080000" cy="3810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1000" y="1981200"/>
            <a:ext cx="3886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TRABAJA:</a:t>
            </a:r>
          </a:p>
          <a:p>
            <a:endParaRPr lang="es-E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Soldadores </a:t>
            </a:r>
            <a:r>
              <a:rPr lang="es-E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oxicortadores.</a:t>
            </a:r>
          </a:p>
          <a:p>
            <a:pPr marL="171450" indent="-171450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Operadores </a:t>
            </a:r>
            <a:r>
              <a:rPr lang="es-E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proyección </a:t>
            </a:r>
            <a:r>
              <a:rPr lang="es-E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térmica.</a:t>
            </a:r>
          </a:p>
          <a:p>
            <a:pPr marL="171450" indent="-171450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Chapistas </a:t>
            </a:r>
            <a:r>
              <a:rPr lang="es-E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caldereros.</a:t>
            </a:r>
          </a:p>
          <a:p>
            <a:pPr marL="171450" indent="-171450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Montadores </a:t>
            </a:r>
            <a:r>
              <a:rPr lang="es-E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estructuras </a:t>
            </a:r>
            <a:r>
              <a:rPr lang="es-E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metálicas.</a:t>
            </a:r>
          </a:p>
          <a:p>
            <a:pPr marL="171450" indent="-171450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Carpintero metálico.</a:t>
            </a:r>
          </a:p>
          <a:p>
            <a:pPr marL="171450" indent="-171450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Tubero </a:t>
            </a:r>
            <a:r>
              <a:rPr lang="es-E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industrial de industria pesada.</a:t>
            </a:r>
          </a:p>
          <a:p>
            <a:endParaRPr lang="es-ES" dirty="0" smtClean="0"/>
          </a:p>
          <a:p>
            <a:pPr marL="285750" indent="-285750">
              <a:buFont typeface="Arial"/>
              <a:buChar char="•"/>
            </a:pPr>
            <a:endParaRPr lang="es-ES" dirty="0" smtClean="0"/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019800" y="19812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ESTUDIA:</a:t>
            </a:r>
          </a:p>
          <a:p>
            <a:endParaRPr lang="es-ES" sz="2000" b="1" dirty="0"/>
          </a:p>
          <a:p>
            <a:pPr marL="342900" indent="-342900">
              <a:buFont typeface="Arial"/>
              <a:buChar char="•"/>
            </a:pPr>
            <a:r>
              <a:rPr lang="es-ES" sz="2000" dirty="0" smtClean="0"/>
              <a:t>CFGM.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 smtClean="0"/>
              <a:t>CFGS.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 smtClean="0"/>
              <a:t>Bachillerato.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 smtClean="0"/>
              <a:t>Universidad.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41362259"/>
      </p:ext>
    </p:extLst>
  </p:cSld>
  <p:clrMapOvr>
    <a:masterClrMapping/>
  </p:clrMapOvr>
  <p:transition spd="slow" advClick="0" advTm="9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4876800"/>
            <a:ext cx="8229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PRÁCTICAS DE EMPRESA EN EL EXTRANJERO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24000"/>
            <a:ext cx="5791200" cy="3255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95390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93236382"/>
              </p:ext>
            </p:extLst>
          </p:nvPr>
        </p:nvGraphicFramePr>
        <p:xfrm>
          <a:off x="-637209" y="448574"/>
          <a:ext cx="10314609" cy="671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229600" cy="914400"/>
          </a:xfrm>
        </p:spPr>
        <p:txBody>
          <a:bodyPr anchor="t"/>
          <a:lstStyle/>
          <a:p>
            <a:r>
              <a:rPr lang="es-ES" sz="2800" dirty="0" smtClean="0">
                <a:latin typeface="Cooper Black"/>
                <a:cs typeface="Cooper Black"/>
              </a:rPr>
              <a:t>¿DE QUÉ OS VOY A INFORMAR?</a:t>
            </a:r>
            <a:endParaRPr lang="es-ES" sz="2800" dirty="0">
              <a:latin typeface="Cooper Black"/>
              <a:cs typeface="Cooper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</p:spTree>
    <p:custDataLst>
      <p:tags r:id="rId1"/>
    </p:custData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NUESTRO ALUMNADO</a:t>
            </a:r>
            <a:endParaRPr lang="es-ES" dirty="0"/>
          </a:p>
        </p:txBody>
      </p:sp>
      <p:pic>
        <p:nvPicPr>
          <p:cNvPr id="4" name="Imagen 3" descr="20160304_142028_resiz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2362200" cy="4199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20160304_142239_resiz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24000"/>
            <a:ext cx="2362200" cy="4199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 descr="20160304_142323_resize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2362200" cy="4199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 descr="20160304_142429_resize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0"/>
            <a:ext cx="2356248" cy="4188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Agrupar 11"/>
          <p:cNvGrpSpPr/>
          <p:nvPr/>
        </p:nvGrpSpPr>
        <p:grpSpPr>
          <a:xfrm>
            <a:off x="381000" y="1447800"/>
            <a:ext cx="8458200" cy="4876800"/>
            <a:chOff x="1143000" y="2057400"/>
            <a:chExt cx="7162800" cy="4029075"/>
          </a:xfrm>
        </p:grpSpPr>
        <p:pic>
          <p:nvPicPr>
            <p:cNvPr id="8" name="Imagen 7" descr="20160224_130142_resized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057400"/>
              <a:ext cx="7162800" cy="40290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CuadroTexto 10"/>
            <p:cNvSpPr txBox="1"/>
            <p:nvPr/>
          </p:nvSpPr>
          <p:spPr>
            <a:xfrm>
              <a:off x="3657600" y="5562600"/>
              <a:ext cx="244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VISITA A EMPRESAS</a:t>
              </a:r>
              <a:endParaRPr lang="es-ES" dirty="0"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228600" y="1447800"/>
            <a:ext cx="8610600" cy="5257800"/>
            <a:chOff x="1524000" y="2438400"/>
            <a:chExt cx="7856069" cy="4419600"/>
          </a:xfrm>
        </p:grpSpPr>
        <p:pic>
          <p:nvPicPr>
            <p:cNvPr id="13" name="Imagen 12" descr="FOTO EXCURSION 2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438400"/>
              <a:ext cx="7856069" cy="4419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" name="CuadroTexto 13"/>
            <p:cNvSpPr txBox="1"/>
            <p:nvPr/>
          </p:nvSpPr>
          <p:spPr>
            <a:xfrm>
              <a:off x="4724400" y="6324600"/>
              <a:ext cx="2236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VISITA CULTURAL</a:t>
              </a:r>
              <a:endParaRPr lang="es-ES" dirty="0"/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228600" y="1447800"/>
            <a:ext cx="8610600" cy="5257800"/>
            <a:chOff x="1600200" y="2743200"/>
            <a:chExt cx="8153400" cy="4648200"/>
          </a:xfrm>
        </p:grpSpPr>
        <p:pic>
          <p:nvPicPr>
            <p:cNvPr id="3" name="Imagen 2" descr="FOTO EXCURSION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2743200"/>
              <a:ext cx="8153400" cy="4648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CuadroTexto 8"/>
            <p:cNvSpPr txBox="1"/>
            <p:nvPr/>
          </p:nvSpPr>
          <p:spPr>
            <a:xfrm>
              <a:off x="3810000" y="7010400"/>
              <a:ext cx="4367267" cy="326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/>
                <a:t>1ºSOLDADURA</a:t>
              </a:r>
              <a:r>
                <a:rPr lang="es-ES" dirty="0" smtClean="0"/>
                <a:t> </a:t>
              </a:r>
              <a:r>
                <a:rPr lang="es-ES" b="1" dirty="0" smtClean="0"/>
                <a:t>Y ADMINISTRATIVO</a:t>
              </a:r>
              <a:endParaRPr lang="es-E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85436748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A2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 descr="sold copia.jpge.tif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826" r="-61826"/>
          <a:stretch>
            <a:fillRect/>
          </a:stretch>
        </p:blipFill>
        <p:spPr>
          <a:xfrm>
            <a:off x="-838200" y="762000"/>
            <a:ext cx="10972800" cy="5729817"/>
          </a:xfrm>
        </p:spPr>
      </p:pic>
    </p:spTree>
    <p:extLst>
      <p:ext uri="{BB962C8B-B14F-4D97-AF65-F5344CB8AC3E}">
        <p14:creationId xmlns:p14="http://schemas.microsoft.com/office/powerpoint/2010/main" val="2633834383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5410200" cy="914400"/>
          </a:xfrm>
        </p:spPr>
        <p:txBody>
          <a:bodyPr/>
          <a:lstStyle/>
          <a:p>
            <a:r>
              <a:rPr lang="es-ES" dirty="0" smtClean="0"/>
              <a:t>¿QUÉ VOY A ESTUDIAR?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743200" y="1524000"/>
            <a:ext cx="3810000" cy="114299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CICLO DE GRADO MEDIO DE SOLDADURA Y CALDERERÍA.</a:t>
            </a:r>
            <a:endParaRPr lang="es-ES" dirty="0"/>
          </a:p>
          <a:p>
            <a:pPr>
              <a:lnSpc>
                <a:spcPct val="150000"/>
              </a:lnSpc>
            </a:pP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33400" y="2743200"/>
            <a:ext cx="3505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soldadura </a:t>
            </a:r>
            <a:r>
              <a:rPr lang="es-E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 proceso de fabricación donde se realiza la unión de dos o más piezas de un </a:t>
            </a:r>
            <a:r>
              <a:rPr lang="es-E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material.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953000" y="4572000"/>
            <a:ext cx="320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La calderería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 es una especialidad profesional de la fabricación mecánica que tiene como función principal la construcción de depósitos aptos para el almacenaje y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transporte. </a:t>
            </a:r>
            <a:endParaRPr lang="es-ES" dirty="0"/>
          </a:p>
        </p:txBody>
      </p:sp>
      <p:pic>
        <p:nvPicPr>
          <p:cNvPr id="11" name="Imagen 10" descr="MAG 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90800"/>
            <a:ext cx="2971800" cy="172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343400"/>
            <a:ext cx="3352800" cy="2098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53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94000">
              <a:schemeClr val="tx2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914400"/>
          </a:xfrm>
        </p:spPr>
        <p:txBody>
          <a:bodyPr/>
          <a:lstStyle/>
          <a:p>
            <a:pPr algn="ctr"/>
            <a:r>
              <a:rPr lang="es-ES" dirty="0" smtClean="0"/>
              <a:t>ESTRUCTURA DEL CICLO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62000" y="2133600"/>
            <a:ext cx="293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Nº HORAS: 2000</a:t>
            </a:r>
            <a:endParaRPr lang="es-ES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295400" y="3200400"/>
            <a:ext cx="2492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LECTIVAS: 1590</a:t>
            </a:r>
          </a:p>
          <a:p>
            <a:endParaRPr lang="es-ES" sz="2400" dirty="0" smtClean="0"/>
          </a:p>
        </p:txBody>
      </p:sp>
      <p:sp>
        <p:nvSpPr>
          <p:cNvPr id="8" name="CuadroTexto 7"/>
          <p:cNvSpPr txBox="1"/>
          <p:nvPr/>
        </p:nvSpPr>
        <p:spPr>
          <a:xfrm>
            <a:off x="4724400" y="3200400"/>
            <a:ext cx="2754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FORMACIÓN: 410</a:t>
            </a:r>
            <a:endParaRPr lang="es-E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600200" y="3962400"/>
            <a:ext cx="1867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1º CURSO 960</a:t>
            </a:r>
            <a:endParaRPr lang="es-ES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600200" y="4572000"/>
            <a:ext cx="1977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2º CURSO: 630</a:t>
            </a:r>
            <a:endParaRPr lang="es-ES" sz="2000" dirty="0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4600" y="1066800"/>
            <a:ext cx="4267200" cy="914400"/>
          </a:xfrm>
        </p:spPr>
        <p:txBody>
          <a:bodyPr/>
          <a:lstStyle/>
          <a:p>
            <a:pPr algn="ctr"/>
            <a:r>
              <a:rPr lang="es-ES" dirty="0" smtClean="0"/>
              <a:t>MÓDULOS DEL CICLO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4400" y="1752600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1ºCURSO</a:t>
            </a:r>
            <a:endParaRPr lang="es-E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981200" y="2590800"/>
            <a:ext cx="66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TRAZADO Y CONFORMADO (11 HORAS SEMANALES)</a:t>
            </a:r>
          </a:p>
        </p:txBody>
      </p:sp>
      <p:pic>
        <p:nvPicPr>
          <p:cNvPr id="13" name="1 Imagen" descr="20150522_103108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352800"/>
            <a:ext cx="3524596" cy="2585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960" y="3581400"/>
            <a:ext cx="4460132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4600" y="1066800"/>
            <a:ext cx="4267200" cy="914400"/>
          </a:xfrm>
        </p:spPr>
        <p:txBody>
          <a:bodyPr/>
          <a:lstStyle/>
          <a:p>
            <a:pPr algn="ctr"/>
            <a:r>
              <a:rPr lang="es-ES" dirty="0" smtClean="0"/>
              <a:t>MÓDULOS DEL CICLO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4400" y="1752600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1ºCURSO</a:t>
            </a:r>
            <a:endParaRPr lang="es-E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981200" y="2590800"/>
            <a:ext cx="5154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SOLDADURA EN ATMÓSFERA NATURAL </a:t>
            </a:r>
          </a:p>
          <a:p>
            <a:pPr algn="ctr"/>
            <a:r>
              <a:rPr lang="es-ES" b="1" dirty="0" smtClean="0"/>
              <a:t>(11 HORAS SEMANALES)</a:t>
            </a:r>
            <a:endParaRPr lang="es-ES" b="1" dirty="0"/>
          </a:p>
        </p:txBody>
      </p:sp>
      <p:pic>
        <p:nvPicPr>
          <p:cNvPr id="11" name="3 Marcador de contenido" descr="Resultado de imagen de soldadura de electrodo revestido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057400" y="3429000"/>
            <a:ext cx="4800600" cy="2633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137510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4600" y="1066800"/>
            <a:ext cx="4267200" cy="914400"/>
          </a:xfrm>
        </p:spPr>
        <p:txBody>
          <a:bodyPr/>
          <a:lstStyle/>
          <a:p>
            <a:pPr algn="ctr"/>
            <a:r>
              <a:rPr lang="es-ES" dirty="0" smtClean="0"/>
              <a:t>MÓDULOS DEL CICLO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4400" y="1752600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1ºCURSO</a:t>
            </a:r>
            <a:endParaRPr lang="es-E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981200" y="2590800"/>
            <a:ext cx="495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MECANIZADO (6 HORAS SEMANALES)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5"/>
          <a:srcRect t="3613" b="3613"/>
          <a:stretch>
            <a:fillRect/>
          </a:stretch>
        </p:blipFill>
        <p:spPr>
          <a:xfrm>
            <a:off x="1905000" y="3429000"/>
            <a:ext cx="5105400" cy="2665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604294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4600" y="1066800"/>
            <a:ext cx="4267200" cy="914400"/>
          </a:xfrm>
        </p:spPr>
        <p:txBody>
          <a:bodyPr/>
          <a:lstStyle/>
          <a:p>
            <a:pPr algn="ctr"/>
            <a:r>
              <a:rPr lang="es-ES" dirty="0" smtClean="0"/>
              <a:t>MÓDULOS DEL CICLO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4400" y="1752600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1ºCURSO</a:t>
            </a:r>
            <a:endParaRPr lang="es-E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981200" y="2590800"/>
            <a:ext cx="669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INTERPRETACIÓN GRÁFICA (3 HORAS SEMANALES)</a:t>
            </a:r>
          </a:p>
        </p:txBody>
      </p:sp>
      <p:pic>
        <p:nvPicPr>
          <p:cNvPr id="9" name="3 Imagen" descr="estructuras 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048000"/>
            <a:ext cx="5116490" cy="2865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0132471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4600" y="1066800"/>
            <a:ext cx="4267200" cy="914400"/>
          </a:xfrm>
        </p:spPr>
        <p:txBody>
          <a:bodyPr/>
          <a:lstStyle/>
          <a:p>
            <a:pPr algn="ctr"/>
            <a:r>
              <a:rPr lang="es-ES" dirty="0" smtClean="0"/>
              <a:t>MÓDULOS DEL CICLO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4400" y="1752600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1ºCURSO</a:t>
            </a:r>
            <a:endParaRPr lang="es-E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981200" y="2590800"/>
            <a:ext cx="5155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FORMACIÓN Y ORIENTACIÓN LABORAL</a:t>
            </a:r>
          </a:p>
          <a:p>
            <a:r>
              <a:rPr lang="es-ES" b="1" dirty="0" smtClean="0"/>
              <a:t> (3 HORAS SEMANALES)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276600"/>
            <a:ext cx="3253200" cy="29511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5061681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heme/theme1.xml><?xml version="1.0" encoding="utf-8"?>
<a:theme xmlns:a="http://schemas.openxmlformats.org/drawingml/2006/main" name="Informe de estado del proyec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 de estado del proyecto.potx</Template>
  <TotalTime>0</TotalTime>
  <Words>595</Words>
  <Application>Microsoft Office PowerPoint</Application>
  <PresentationFormat>Presentación en pantalla (4:3)</PresentationFormat>
  <Paragraphs>114</Paragraphs>
  <Slides>21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Informe de estado del proyecto</vt:lpstr>
      <vt:lpstr>CICLO FORMATIVO DE GRADO MEDIO SOLDADURA Y CALDERERÍA</vt:lpstr>
      <vt:lpstr>¿DE QUÉ OS VOY A INFORMAR?</vt:lpstr>
      <vt:lpstr>¿QUÉ VOY A ESTUDIAR?</vt:lpstr>
      <vt:lpstr>ESTRUCTURA DEL CICLO</vt:lpstr>
      <vt:lpstr>MÓDULOS DEL CICLO</vt:lpstr>
      <vt:lpstr>MÓDULOS DEL CICLO</vt:lpstr>
      <vt:lpstr>MÓDULOS DEL CICLO</vt:lpstr>
      <vt:lpstr>MÓDULOS DEL CICLO</vt:lpstr>
      <vt:lpstr>MÓDULOS DEL CICLO</vt:lpstr>
      <vt:lpstr>MÓDULOS DEL CICLO</vt:lpstr>
      <vt:lpstr>MÓDULOS DEL CICLO</vt:lpstr>
      <vt:lpstr>MÓDULOS DEL CICLO</vt:lpstr>
      <vt:lpstr>MÓDULOS DEL CICLO</vt:lpstr>
      <vt:lpstr>MÓDULOS DEL CICLO</vt:lpstr>
      <vt:lpstr>¿DÓNDE VOY A ESTUDIAR?</vt:lpstr>
      <vt:lpstr>IES CASTILLO DE LUNA</vt:lpstr>
      <vt:lpstr>¿CÓMO ACCEDO?</vt:lpstr>
      <vt:lpstr>SALIDAS PROFESIONALES</vt:lpstr>
      <vt:lpstr>Presentación de PowerPoint</vt:lpstr>
      <vt:lpstr>NUESTRO ALUMNADO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2016-05-11T10:44:59Z</dcterms:modified>
</cp:coreProperties>
</file>